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797675" cy="9928225"/>
  <p:embeddedFontLst>
    <p:embeddedFont>
      <p:font typeface="Ultra"/>
      <p:regular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6" roundtripDataSignature="AMtx7mjVX4IpF0URmr134X+0CMYAUSlv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798E3CA-3794-4BFD-B01E-02AC3A2BDE0F}">
  <a:tblStyle styleId="{4798E3CA-3794-4BFD-B01E-02AC3A2BDE0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Ultra-regular.fnt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customschemas.google.com/relationships/presentationmetadata" Target="meta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45659" cy="4964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50443" y="0"/>
            <a:ext cx="2945659" cy="4964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90488" y="744538"/>
            <a:ext cx="6616700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430091"/>
            <a:ext cx="2945659" cy="4964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de-D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" name="Google Shape;51;p1:notes"/>
          <p:cNvSpPr/>
          <p:nvPr>
            <p:ph idx="2" type="sldImg"/>
          </p:nvPr>
        </p:nvSpPr>
        <p:spPr>
          <a:xfrm>
            <a:off x="90488" y="744538"/>
            <a:ext cx="6616700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a291dbf8c_2_10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a291dbf8c_2_10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https://www.researchgate.net/figure/Schematic-diagram-of-a-basic-convolutional-neural-network-CNN-architecture-26_fig1_336805909</a:t>
            </a:r>
            <a:endParaRPr/>
          </a:p>
        </p:txBody>
      </p:sp>
      <p:sp>
        <p:nvSpPr>
          <p:cNvPr id="147" name="Google Shape;147;gca291dbf8c_2_10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a291dbf8c_2_100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a291dbf8c_2_100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ca291dbf8c_2_100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ca291dbf8c_0_52:notes"/>
          <p:cNvSpPr/>
          <p:nvPr>
            <p:ph idx="2" type="sldImg"/>
          </p:nvPr>
        </p:nvSpPr>
        <p:spPr>
          <a:xfrm>
            <a:off x="377946" y="744617"/>
            <a:ext cx="60423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ca291dbf8c_0_52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a291dbf8c_1_24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ca291dbf8c_1_24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ca291dbf8c_1_24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a291dbf8c_2_33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a291dbf8c_2_33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ca291dbf8c_2_33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ca291dbf8c_2_17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ca291dbf8c_2_17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ca291dbf8c_2_17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ca291dbf8c_0_56:notes"/>
          <p:cNvSpPr/>
          <p:nvPr>
            <p:ph idx="2" type="sldImg"/>
          </p:nvPr>
        </p:nvSpPr>
        <p:spPr>
          <a:xfrm>
            <a:off x="377946" y="744617"/>
            <a:ext cx="60423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ca291dbf8c_0_56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ca291dbf8c_2_48:notes"/>
          <p:cNvSpPr/>
          <p:nvPr>
            <p:ph idx="2" type="sldImg"/>
          </p:nvPr>
        </p:nvSpPr>
        <p:spPr>
          <a:xfrm>
            <a:off x="377946" y="744617"/>
            <a:ext cx="60423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ca291dbf8c_2_48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ca62d3e618_0_0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ca62d3e618_0_0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ca62d3e618_0_0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ca291dbf8c_2_26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ca291dbf8c_2_26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ca291dbf8c_2_26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a291dbf8c_0_4:notes"/>
          <p:cNvSpPr/>
          <p:nvPr>
            <p:ph idx="2" type="sldImg"/>
          </p:nvPr>
        </p:nvSpPr>
        <p:spPr>
          <a:xfrm>
            <a:off x="377946" y="744617"/>
            <a:ext cx="60423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a291dbf8c_0_4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ca291dbf8c_0_40:notes"/>
          <p:cNvSpPr/>
          <p:nvPr>
            <p:ph idx="2" type="sldImg"/>
          </p:nvPr>
        </p:nvSpPr>
        <p:spPr>
          <a:xfrm>
            <a:off x="377946" y="744617"/>
            <a:ext cx="60423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ca291dbf8c_0_40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Aussage zu Balancierung des Data Sets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ohne threshold *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ca291dbf8c_0_20:notes"/>
          <p:cNvSpPr/>
          <p:nvPr>
            <p:ph idx="2" type="sldImg"/>
          </p:nvPr>
        </p:nvSpPr>
        <p:spPr>
          <a:xfrm>
            <a:off x="377946" y="744617"/>
            <a:ext cx="60423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ca291dbf8c_0_20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First histogram -&gt; multi label classification for all </a:t>
            </a:r>
            <a:r>
              <a:rPr lang="de-DE"/>
              <a:t>possible</a:t>
            </a:r>
            <a:r>
              <a:rPr lang="de-DE"/>
              <a:t> movies had the documentary in first place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Second histogram-&gt; </a:t>
            </a:r>
            <a:r>
              <a:rPr lang="de-DE"/>
              <a:t>splitting</a:t>
            </a:r>
            <a:r>
              <a:rPr lang="de-DE"/>
              <a:t> the classes (without </a:t>
            </a:r>
            <a:r>
              <a:rPr lang="de-DE"/>
              <a:t>combination</a:t>
            </a:r>
            <a:r>
              <a:rPr lang="de-DE"/>
              <a:t>), we can see that drama becomes the first place  follow by comedy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Third histogram (from andras solution)-&gt;  We tried different dataset to understand better the distribution of test and the metrics.  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ca291dbf8c_0_46:notes"/>
          <p:cNvSpPr/>
          <p:nvPr>
            <p:ph idx="2" type="sldImg"/>
          </p:nvPr>
        </p:nvSpPr>
        <p:spPr>
          <a:xfrm>
            <a:off x="377946" y="744617"/>
            <a:ext cx="60423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ca291dbf8c_0_46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7 popular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ca291dbf8c_0_67:notes"/>
          <p:cNvSpPr/>
          <p:nvPr>
            <p:ph idx="2" type="sldImg"/>
          </p:nvPr>
        </p:nvSpPr>
        <p:spPr>
          <a:xfrm>
            <a:off x="377946" y="744617"/>
            <a:ext cx="60423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ca291dbf8c_0_67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ca291dbf8c_1_32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ca291dbf8c_1_32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ca291dbf8c_1_32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ca291dbf8c_2_55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ca291dbf8c_2_55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ca291dbf8c_2_55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:notes"/>
          <p:cNvSpPr txBox="1"/>
          <p:nvPr>
            <p:ph idx="1" type="body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0" name="Google Shape;300;p5:notes"/>
          <p:cNvSpPr/>
          <p:nvPr>
            <p:ph idx="2" type="sldImg"/>
          </p:nvPr>
        </p:nvSpPr>
        <p:spPr>
          <a:xfrm>
            <a:off x="90488" y="744538"/>
            <a:ext cx="6616700" cy="37226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ca291dbf8c_2_66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ca291dbf8c_2_66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ca291dbf8c_2_66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ca291dbf8c_2_77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ca291dbf8c_2_77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ca291dbf8c_2_77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a291dbf8c_0_13:notes"/>
          <p:cNvSpPr/>
          <p:nvPr>
            <p:ph idx="2" type="sldImg"/>
          </p:nvPr>
        </p:nvSpPr>
        <p:spPr>
          <a:xfrm>
            <a:off x="377946" y="744617"/>
            <a:ext cx="60423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a291dbf8c_0_13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a291dbf8c_0_28:notes"/>
          <p:cNvSpPr/>
          <p:nvPr>
            <p:ph idx="2" type="sldImg"/>
          </p:nvPr>
        </p:nvSpPr>
        <p:spPr>
          <a:xfrm>
            <a:off x="377946" y="744617"/>
            <a:ext cx="6042300" cy="3723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a291dbf8c_0_28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Convolutional neural network which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a291dbf8c_1_48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a291dbf8c_1_48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10066 multilabel combination</a:t>
            </a: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0" name="Google Shape;90;gca291dbf8c_1_48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a291dbf8c_1_56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a291dbf8c_1_56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ca291dbf8c_1_56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a291dbf8c_1_64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a291dbf8c_1_64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For more detail in the technical </a:t>
            </a:r>
            <a:r>
              <a:rPr lang="de-DE"/>
              <a:t>approach</a:t>
            </a:r>
            <a:r>
              <a:rPr lang="de-DE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ca291dbf8c_1_64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a291dbf8c_1_79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a291dbf8c_1_79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F1.- Result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30" name="Google Shape;130;gca291dbf8c_1_79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a291dbf8c_1_71:notes"/>
          <p:cNvSpPr/>
          <p:nvPr>
            <p:ph idx="2" type="sldImg"/>
          </p:nvPr>
        </p:nvSpPr>
        <p:spPr>
          <a:xfrm>
            <a:off x="90488" y="744538"/>
            <a:ext cx="6616800" cy="3722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a291dbf8c_1_71:notes"/>
          <p:cNvSpPr txBox="1"/>
          <p:nvPr>
            <p:ph idx="1" type="body"/>
          </p:nvPr>
        </p:nvSpPr>
        <p:spPr>
          <a:xfrm>
            <a:off x="679768" y="4715907"/>
            <a:ext cx="5438100" cy="4467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THOMAS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https://medium.com/@792/the-inceptionv3-experiment-a-shallow-sight-on-transfer-learning-74e8ef4a4533</a:t>
            </a:r>
            <a:endParaRPr/>
          </a:p>
        </p:txBody>
      </p:sp>
      <p:sp>
        <p:nvSpPr>
          <p:cNvPr id="139" name="Google Shape;139;gca291dbf8c_1_71:notes"/>
          <p:cNvSpPr txBox="1"/>
          <p:nvPr>
            <p:ph idx="12" type="sldNum"/>
          </p:nvPr>
        </p:nvSpPr>
        <p:spPr>
          <a:xfrm>
            <a:off x="3850443" y="9430091"/>
            <a:ext cx="2945700" cy="4965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">
  <p:cSld name="Titelfoli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7"/>
          <p:cNvSpPr txBox="1"/>
          <p:nvPr>
            <p:ph idx="12" type="sldNum"/>
          </p:nvPr>
        </p:nvSpPr>
        <p:spPr>
          <a:xfrm>
            <a:off x="8572224" y="4732180"/>
            <a:ext cx="289766" cy="2179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5" name="Google Shape;15;p7"/>
          <p:cNvSpPr txBox="1"/>
          <p:nvPr>
            <p:ph type="title"/>
          </p:nvPr>
        </p:nvSpPr>
        <p:spPr>
          <a:xfrm>
            <a:off x="0" y="2190750"/>
            <a:ext cx="9144000" cy="40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1" type="body"/>
          </p:nvPr>
        </p:nvSpPr>
        <p:spPr>
          <a:xfrm>
            <a:off x="0" y="2609850"/>
            <a:ext cx="9144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4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/>
            </a:lvl2pPr>
            <a:lvl3pPr indent="-308610" lvl="2" marL="1371600" algn="l">
              <a:lnSpc>
                <a:spcPct val="104000"/>
              </a:lnSpc>
              <a:spcBef>
                <a:spcPts val="300"/>
              </a:spcBef>
              <a:spcAft>
                <a:spcPts val="0"/>
              </a:spcAft>
              <a:buSzPts val="1260"/>
              <a:buChar char="◼"/>
              <a:defRPr/>
            </a:lvl3pPr>
            <a:lvl4pPr indent="-308610" lvl="3" marL="182880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260"/>
              <a:buChar char="◼"/>
              <a:defRPr/>
            </a:lvl4pPr>
            <a:lvl5pPr indent="-308610" lvl="4" marL="228600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260"/>
              <a:buChar char="◼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descr="K:\T-Systems\05_Präsentationen\2016\Security_Symposium2017\07_Scans\Hintergrund\Hintergrund_Powerpoint_SN_02_Zeichenfläche 2 Kopie 2.png" id="17" name="Google Shape;17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5663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7"/>
          <p:cNvSpPr txBox="1"/>
          <p:nvPr/>
        </p:nvSpPr>
        <p:spPr>
          <a:xfrm>
            <a:off x="3078163" y="1079445"/>
            <a:ext cx="6078476" cy="40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Ultra"/>
              <a:ea typeface="Ultra"/>
              <a:cs typeface="Ultra"/>
              <a:sym typeface="Ultra"/>
            </a:endParaRPr>
          </a:p>
        </p:txBody>
      </p:sp>
      <p:sp>
        <p:nvSpPr>
          <p:cNvPr id="19" name="Google Shape;19;p7"/>
          <p:cNvSpPr txBox="1"/>
          <p:nvPr>
            <p:ph idx="2" type="body"/>
          </p:nvPr>
        </p:nvSpPr>
        <p:spPr>
          <a:xfrm>
            <a:off x="3079530" y="1887315"/>
            <a:ext cx="6064469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4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/>
            </a:lvl2pPr>
            <a:lvl3pPr indent="-308610" lvl="2" marL="1371600" algn="l">
              <a:lnSpc>
                <a:spcPct val="104000"/>
              </a:lnSpc>
              <a:spcBef>
                <a:spcPts val="300"/>
              </a:spcBef>
              <a:spcAft>
                <a:spcPts val="0"/>
              </a:spcAft>
              <a:buSzPts val="1260"/>
              <a:buChar char="◼"/>
              <a:defRPr/>
            </a:lvl3pPr>
            <a:lvl4pPr indent="-308610" lvl="3" marL="182880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260"/>
              <a:buChar char="◼"/>
              <a:defRPr/>
            </a:lvl4pPr>
            <a:lvl5pPr indent="-308610" lvl="4" marL="228600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260"/>
              <a:buChar char="◼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7"/>
          <p:cNvSpPr txBox="1"/>
          <p:nvPr>
            <p:ph idx="3" type="body"/>
          </p:nvPr>
        </p:nvSpPr>
        <p:spPr>
          <a:xfrm>
            <a:off x="3092169" y="1079446"/>
            <a:ext cx="6064469" cy="3969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Ultra"/>
              <a:buNone/>
              <a:defRPr b="0" i="0" sz="1800" u="none" cap="none" strike="noStrike">
                <a:solidFill>
                  <a:schemeClr val="lt1"/>
                </a:solidFill>
                <a:latin typeface="Ultra"/>
                <a:ea typeface="Ultra"/>
                <a:cs typeface="Ultra"/>
                <a:sym typeface="Ultra"/>
              </a:defRPr>
            </a:lvl1pPr>
            <a:lvl2pPr indent="-228600" lvl="1" marL="914400" algn="l">
              <a:lnSpc>
                <a:spcPct val="104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/>
            </a:lvl2pPr>
            <a:lvl3pPr indent="-308610" lvl="2" marL="1371600" algn="l">
              <a:lnSpc>
                <a:spcPct val="104000"/>
              </a:lnSpc>
              <a:spcBef>
                <a:spcPts val="300"/>
              </a:spcBef>
              <a:spcAft>
                <a:spcPts val="0"/>
              </a:spcAft>
              <a:buSzPts val="1260"/>
              <a:buChar char="◼"/>
              <a:defRPr/>
            </a:lvl3pPr>
            <a:lvl4pPr indent="-308610" lvl="3" marL="182880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260"/>
              <a:buChar char="◼"/>
              <a:defRPr/>
            </a:lvl4pPr>
            <a:lvl5pPr indent="-308610" lvl="4" marL="228600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260"/>
              <a:buChar char="◼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nkle Punkte">
  <p:cSld name="Dunkle Punkt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:\T-Systems\05_Präsentationen\2016\Security_Symposium2017\07_Scans\Hintergrund\Hintergrund_Powerpoint_SN_02_Zeichenfläche 2 Kopie 2.png" id="22" name="Google Shape;22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5663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8"/>
          <p:cNvSpPr txBox="1"/>
          <p:nvPr>
            <p:ph type="title"/>
          </p:nvPr>
        </p:nvSpPr>
        <p:spPr>
          <a:xfrm>
            <a:off x="257129" y="200020"/>
            <a:ext cx="8628096" cy="40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2" type="sldNum"/>
          </p:nvPr>
        </p:nvSpPr>
        <p:spPr>
          <a:xfrm>
            <a:off x="8572224" y="4732180"/>
            <a:ext cx="289766" cy="2179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T_Logo_3c_Slogan_p_DE_1000%.emf" id="25" name="Google Shape;2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130" y="4691887"/>
            <a:ext cx="2155099" cy="285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(1 column)" type="obj">
  <p:cSld name="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:\T-Systems\05_Präsentationen\2016\Security_Symposium2017\07_Scans\Hintergrund\Hintergrund_Powerpoint_SN_01.png" id="27" name="Google Shape;27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47" y="0"/>
            <a:ext cx="915663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9"/>
          <p:cNvSpPr txBox="1"/>
          <p:nvPr>
            <p:ph type="title"/>
          </p:nvPr>
        </p:nvSpPr>
        <p:spPr>
          <a:xfrm>
            <a:off x="257127" y="200020"/>
            <a:ext cx="8628096" cy="4000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" type="body"/>
          </p:nvPr>
        </p:nvSpPr>
        <p:spPr>
          <a:xfrm>
            <a:off x="257128" y="1171841"/>
            <a:ext cx="8628096" cy="3200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4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4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/>
            </a:lvl2pPr>
            <a:lvl3pPr indent="-308610" lvl="2" marL="1371600" algn="l">
              <a:lnSpc>
                <a:spcPct val="104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60"/>
              <a:buChar char="◼"/>
              <a:defRPr/>
            </a:lvl3pPr>
            <a:lvl4pPr indent="-308610" lvl="3" marL="182880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60"/>
              <a:buChar char="◼"/>
              <a:defRPr/>
            </a:lvl4pPr>
            <a:lvl5pPr indent="-308610" lvl="4" marL="228600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60"/>
              <a:buChar char="◼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9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9"/>
          <p:cNvSpPr txBox="1"/>
          <p:nvPr>
            <p:ph idx="12" type="sldNum"/>
          </p:nvPr>
        </p:nvSpPr>
        <p:spPr>
          <a:xfrm>
            <a:off x="8572224" y="4732180"/>
            <a:ext cx="289766" cy="2179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32" name="Google Shape;32;p9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lle Punkte">
  <p:cSld name="Helle Punkte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K:\T-Systems\05_Präsentationen\2016\Security_Symposium2017\07_Scans\Hintergrund\Hintergrund_Powerpoint_SN_01.png" id="34" name="Google Shape;34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47" y="0"/>
            <a:ext cx="915663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10"/>
          <p:cNvSpPr txBox="1"/>
          <p:nvPr>
            <p:ph type="title"/>
          </p:nvPr>
        </p:nvSpPr>
        <p:spPr>
          <a:xfrm>
            <a:off x="257129" y="200020"/>
            <a:ext cx="8628096" cy="40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12" type="sldNum"/>
          </p:nvPr>
        </p:nvSpPr>
        <p:spPr>
          <a:xfrm>
            <a:off x="8572224" y="4732180"/>
            <a:ext cx="289766" cy="2179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descr="T_Logo_3c_Slogan_p_DE_1000%.emf" id="37" name="Google Shape;3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130" y="4691887"/>
            <a:ext cx="2155099" cy="285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 1" type="title">
  <p:cSld name="TITLE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ca291dbf8c_0_1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0" name="Google Shape;40;gca291dbf8c_0_1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" name="Google Shape;41;gca291dbf8c_0_1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ca291dbf8c_0_1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gca291dbf8c_0_1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12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rtl="0">
              <a:spcBef>
                <a:spcPts val="300"/>
              </a:spcBef>
              <a:spcAft>
                <a:spcPts val="0"/>
              </a:spcAft>
              <a:buSzPts val="1400"/>
              <a:buNone/>
              <a:defRPr/>
            </a:lvl2pPr>
            <a:lvl3pPr indent="-308610" lvl="2" marL="1371600" rtl="0">
              <a:spcBef>
                <a:spcPts val="300"/>
              </a:spcBef>
              <a:spcAft>
                <a:spcPts val="0"/>
              </a:spcAft>
              <a:buSzPts val="1260"/>
              <a:buChar char="◼"/>
              <a:defRPr/>
            </a:lvl3pPr>
            <a:lvl4pPr indent="-308610" lvl="3" marL="1828800" rtl="0">
              <a:spcBef>
                <a:spcPts val="0"/>
              </a:spcBef>
              <a:spcAft>
                <a:spcPts val="0"/>
              </a:spcAft>
              <a:buSzPts val="1260"/>
              <a:buChar char="◼"/>
              <a:defRPr/>
            </a:lvl4pPr>
            <a:lvl5pPr indent="-308610" lvl="4" marL="2286000" rtl="0">
              <a:spcBef>
                <a:spcPts val="0"/>
              </a:spcBef>
              <a:spcAft>
                <a:spcPts val="0"/>
              </a:spcAft>
              <a:buSzPts val="1260"/>
              <a:buChar char="◼"/>
              <a:defRPr/>
            </a:lvl5pPr>
            <a:lvl6pPr indent="-355600" lvl="5" marL="27432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6pPr>
            <a:lvl7pPr indent="-355600" lvl="6" marL="32004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7pPr>
            <a:lvl8pPr indent="-355600" lvl="7" marL="36576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8pPr>
            <a:lvl9pPr indent="-355600" lvl="8" marL="41148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9pPr>
          </a:lstStyle>
          <a:p/>
        </p:txBody>
      </p:sp>
      <p:sp>
        <p:nvSpPr>
          <p:cNvPr id="45" name="Google Shape;45;gca291dbf8c_0_1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ca291dbf8c_0_13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8" name="Google Shape;48;gca291dbf8c_0_1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52525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257010" y="200020"/>
            <a:ext cx="8628096" cy="400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Ultra"/>
                <a:ea typeface="Ultra"/>
                <a:cs typeface="Ultra"/>
                <a:sym typeface="Ultra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6"/>
          <p:cNvSpPr txBox="1"/>
          <p:nvPr>
            <p:ph idx="1" type="body"/>
          </p:nvPr>
        </p:nvSpPr>
        <p:spPr>
          <a:xfrm>
            <a:off x="257129" y="1171544"/>
            <a:ext cx="8628096" cy="32288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4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4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8610" lvl="2" marL="1371600" marR="0" rtl="0" algn="l">
              <a:lnSpc>
                <a:spcPct val="104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Noto Sans Symbols"/>
              <a:buChar char="◼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8610" lvl="3" marL="182880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Noto Sans Symbols"/>
              <a:buChar char="◼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8610" lvl="4" marL="228600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60"/>
              <a:buFont typeface="Noto Sans Symbols"/>
              <a:buChar char="◼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2" type="sldNum"/>
          </p:nvPr>
        </p:nvSpPr>
        <p:spPr>
          <a:xfrm>
            <a:off x="8572224" y="4732180"/>
            <a:ext cx="289766" cy="2179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 spd="med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041">
          <p15:clr>
            <a:srgbClr val="F26B43"/>
          </p15:clr>
        </p15:guide>
        <p15:guide id="2" pos="3629">
          <p15:clr>
            <a:srgbClr val="F26B43"/>
          </p15:clr>
        </p15:guide>
        <p15:guide id="3" orient="horz" pos="930">
          <p15:clr>
            <a:srgbClr val="F26B43"/>
          </p15:clr>
        </p15:guide>
        <p15:guide id="4" orient="horz" pos="3493">
          <p15:clr>
            <a:srgbClr val="F26B43"/>
          </p15:clr>
        </p15:guide>
        <p15:guide id="5" orient="horz" pos="3878">
          <p15:clr>
            <a:srgbClr val="F26B43"/>
          </p15:clr>
        </p15:guide>
        <p15:guide id="6" pos="158">
          <p15:clr>
            <a:srgbClr val="F26B43"/>
          </p15:clr>
        </p15:guide>
        <p15:guide id="7" pos="7054">
          <p15:clr>
            <a:srgbClr val="F26B43"/>
          </p15:clr>
        </p15:guide>
        <p15:guide id="8" orient="horz" pos="3719">
          <p15:clr>
            <a:srgbClr val="F26B43"/>
          </p15:clr>
        </p15:guide>
        <p15:guide id="9" orient="horz" pos="3266">
          <p15:clr>
            <a:srgbClr val="F26B43"/>
          </p15:clr>
        </p15:guide>
        <p15:guide id="10" orient="horz" pos="703">
          <p15:clr>
            <a:srgbClr val="F26B43"/>
          </p15:clr>
        </p15:guide>
        <p15:guide id="11" orient="horz" pos="204">
          <p15:clr>
            <a:srgbClr val="F26B43"/>
          </p15:clr>
        </p15:guide>
        <p15:guide id="12" pos="1848">
          <p15:clr>
            <a:srgbClr val="F26B43"/>
          </p15:clr>
        </p15:guide>
        <p15:guide id="13" pos="1939">
          <p15:clr>
            <a:srgbClr val="F26B43"/>
          </p15:clr>
        </p15:guide>
        <p15:guide id="14" pos="3674">
          <p15:clr>
            <a:srgbClr val="F26B43"/>
          </p15:clr>
        </p15:guide>
        <p15:guide id="15" pos="3584">
          <p15:clr>
            <a:srgbClr val="F26B43"/>
          </p15:clr>
        </p15:guide>
        <p15:guide id="16" pos="5410">
          <p15:clr>
            <a:srgbClr val="F26B43"/>
          </p15:clr>
        </p15:guide>
        <p15:guide id="17" pos="531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25.png"/><Relationship Id="rId11" Type="http://schemas.openxmlformats.org/officeDocument/2006/relationships/image" Target="../media/image30.png"/><Relationship Id="rId10" Type="http://schemas.openxmlformats.org/officeDocument/2006/relationships/image" Target="../media/image36.png"/><Relationship Id="rId12" Type="http://schemas.openxmlformats.org/officeDocument/2006/relationships/image" Target="../media/image35.png"/><Relationship Id="rId9" Type="http://schemas.openxmlformats.org/officeDocument/2006/relationships/image" Target="../media/image33.png"/><Relationship Id="rId5" Type="http://schemas.openxmlformats.org/officeDocument/2006/relationships/image" Target="../media/image23.png"/><Relationship Id="rId6" Type="http://schemas.openxmlformats.org/officeDocument/2006/relationships/image" Target="../media/image32.png"/><Relationship Id="rId7" Type="http://schemas.openxmlformats.org/officeDocument/2006/relationships/image" Target="../media/image34.png"/><Relationship Id="rId8" Type="http://schemas.openxmlformats.org/officeDocument/2006/relationships/image" Target="../media/image3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1.png"/><Relationship Id="rId4" Type="http://schemas.openxmlformats.org/officeDocument/2006/relationships/image" Target="../media/image3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4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22.png"/><Relationship Id="rId5" Type="http://schemas.openxmlformats.org/officeDocument/2006/relationships/image" Target="../media/image6.png"/><Relationship Id="rId6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31.png"/><Relationship Id="rId11" Type="http://schemas.openxmlformats.org/officeDocument/2006/relationships/image" Target="../media/image10.png"/><Relationship Id="rId10" Type="http://schemas.openxmlformats.org/officeDocument/2006/relationships/image" Target="../media/image21.png"/><Relationship Id="rId9" Type="http://schemas.openxmlformats.org/officeDocument/2006/relationships/image" Target="../media/image20.png"/><Relationship Id="rId5" Type="http://schemas.openxmlformats.org/officeDocument/2006/relationships/image" Target="../media/image15.png"/><Relationship Id="rId6" Type="http://schemas.openxmlformats.org/officeDocument/2006/relationships/image" Target="../media/image19.png"/><Relationship Id="rId7" Type="http://schemas.openxmlformats.org/officeDocument/2006/relationships/image" Target="../media/image5.png"/><Relationship Id="rId8" Type="http://schemas.openxmlformats.org/officeDocument/2006/relationships/image" Target="../media/image2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"/>
          <p:cNvSpPr txBox="1"/>
          <p:nvPr>
            <p:ph idx="12" type="sldNum"/>
          </p:nvPr>
        </p:nvSpPr>
        <p:spPr>
          <a:xfrm>
            <a:off x="8572224" y="4732180"/>
            <a:ext cx="289766" cy="2179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54" name="Google Shape;54;p1"/>
          <p:cNvSpPr/>
          <p:nvPr/>
        </p:nvSpPr>
        <p:spPr>
          <a:xfrm>
            <a:off x="-1778000" y="5156200"/>
            <a:ext cx="3810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3175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de-DE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Functional Colors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"/>
          <p:cNvSpPr/>
          <p:nvPr/>
        </p:nvSpPr>
        <p:spPr>
          <a:xfrm>
            <a:off x="-1778000" y="5410200"/>
            <a:ext cx="381000" cy="228600"/>
          </a:xfrm>
          <a:prstGeom prst="rect">
            <a:avLst/>
          </a:prstGeom>
          <a:solidFill>
            <a:srgbClr val="D90000"/>
          </a:solidFill>
          <a:ln cap="flat" cmpd="sng" w="19050">
            <a:solidFill>
              <a:srgbClr val="D9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2000" lIns="72000" spcFirstLastPara="1" rIns="72000" wrap="square" tIns="72000">
            <a:noAutofit/>
          </a:bodyPr>
          <a:lstStyle/>
          <a:p>
            <a:pPr indent="3175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de-DE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Red (Functional)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"/>
          <p:cNvSpPr/>
          <p:nvPr/>
        </p:nvSpPr>
        <p:spPr>
          <a:xfrm>
            <a:off x="-1778000" y="5727700"/>
            <a:ext cx="381000" cy="228600"/>
          </a:xfrm>
          <a:prstGeom prst="rect">
            <a:avLst/>
          </a:prstGeom>
          <a:solidFill>
            <a:srgbClr val="FECB00"/>
          </a:solidFill>
          <a:ln cap="flat" cmpd="sng" w="19050">
            <a:solidFill>
              <a:srgbClr val="FECB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2000" lIns="72000" spcFirstLastPara="1" rIns="72000" wrap="square" tIns="72000">
            <a:noAutofit/>
          </a:bodyPr>
          <a:lstStyle/>
          <a:p>
            <a:pPr indent="3175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de-DE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Yellow (Functional)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"/>
          <p:cNvSpPr/>
          <p:nvPr/>
        </p:nvSpPr>
        <p:spPr>
          <a:xfrm>
            <a:off x="-1778000" y="6045200"/>
            <a:ext cx="381000" cy="228600"/>
          </a:xfrm>
          <a:prstGeom prst="rect">
            <a:avLst/>
          </a:prstGeom>
          <a:solidFill>
            <a:srgbClr val="6BB324"/>
          </a:solidFill>
          <a:ln cap="flat" cmpd="sng" w="19050">
            <a:solidFill>
              <a:srgbClr val="6BB32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72000" lIns="72000" spcFirstLastPara="1" rIns="72000" wrap="square" tIns="72000">
            <a:noAutofit/>
          </a:bodyPr>
          <a:lstStyle/>
          <a:p>
            <a:pPr indent="3175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de-DE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Green (Functional)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-254000" y="-254000"/>
            <a:ext cx="0" cy="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6000" lIns="72000" spcFirstLastPara="1" rIns="72000" wrap="square" tIns="0">
            <a:noAutofit/>
          </a:bodyPr>
          <a:lstStyle/>
          <a:p>
            <a:pPr indent="3175" lvl="0" marL="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"/>
              <a:buFont typeface="Arial"/>
              <a:buNone/>
            </a:pPr>
            <a:r>
              <a:rPr b="0" i="0" lang="de-DE" sz="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371323864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"/>
          <p:cNvSpPr/>
          <p:nvPr/>
        </p:nvSpPr>
        <p:spPr>
          <a:xfrm>
            <a:off x="-254000" y="-254000"/>
            <a:ext cx="0" cy="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6000" lIns="72000" spcFirstLastPara="1" rIns="72000" wrap="square" tIns="0">
            <a:noAutofit/>
          </a:bodyPr>
          <a:lstStyle/>
          <a:p>
            <a:pPr indent="3175" lvl="0" marL="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"/>
              <a:buFont typeface="Arial"/>
              <a:buNone/>
            </a:pPr>
            <a:r>
              <a:rPr b="0" i="0" lang="de-DE" sz="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372427616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"/>
          <p:cNvSpPr/>
          <p:nvPr/>
        </p:nvSpPr>
        <p:spPr>
          <a:xfrm>
            <a:off x="-254000" y="-254000"/>
            <a:ext cx="0" cy="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6000" lIns="72000" spcFirstLastPara="1" rIns="72000" wrap="square" tIns="0">
            <a:noAutofit/>
          </a:bodyPr>
          <a:lstStyle/>
          <a:p>
            <a:pPr indent="3175" lvl="0" marL="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"/>
              <a:buFont typeface="Arial"/>
              <a:buNone/>
            </a:pPr>
            <a:r>
              <a:rPr b="0" i="0" lang="de-DE" sz="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377845128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"/>
          <p:cNvSpPr txBox="1"/>
          <p:nvPr/>
        </p:nvSpPr>
        <p:spPr>
          <a:xfrm>
            <a:off x="4175889" y="1223116"/>
            <a:ext cx="4968000" cy="22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2000" lIns="72000" spcFirstLastPara="1" rIns="72000" wrap="square" tIns="720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de-DE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Team </a:t>
            </a:r>
            <a:r>
              <a:rPr b="1" lang="de-DE" sz="2800">
                <a:solidFill>
                  <a:schemeClr val="lt1"/>
                </a:solidFill>
              </a:rPr>
              <a:t>Residuals</a:t>
            </a:r>
            <a:endParaRPr b="1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de-DE" sz="2800">
                <a:solidFill>
                  <a:schemeClr val="lt1"/>
                </a:solidFill>
              </a:rPr>
              <a:t>Movie Genre Prediction</a:t>
            </a:r>
            <a:endParaRPr b="1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lang="de-DE" sz="2800">
                <a:solidFill>
                  <a:schemeClr val="lt1"/>
                </a:solidFill>
              </a:rPr>
              <a:t>March 24th 2021</a:t>
            </a:r>
            <a:br>
              <a:rPr b="0" i="0" lang="de-DE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b="0" i="0" lang="de-DE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de-DE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Präsentiert von: Andras, Esther, </a:t>
            </a:r>
            <a:r>
              <a:rPr lang="de-DE" sz="1100">
                <a:solidFill>
                  <a:schemeClr val="lt1"/>
                </a:solidFill>
              </a:rPr>
              <a:t>Rainer</a:t>
            </a:r>
            <a:r>
              <a:rPr b="0" i="0" lang="de-DE" sz="1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Thomas</a:t>
            </a:r>
            <a:endParaRPr sz="1100">
              <a:solidFill>
                <a:schemeClr val="lt1"/>
              </a:solidFill>
            </a:endParaRPr>
          </a:p>
        </p:txBody>
      </p:sp>
      <p:pic>
        <p:nvPicPr>
          <p:cNvPr id="62" name="Google Shape;6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1625" y="1223125"/>
            <a:ext cx="3632100" cy="201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a291dbf8c_2_10"/>
          <p:cNvSpPr txBox="1"/>
          <p:nvPr>
            <p:ph type="title"/>
          </p:nvPr>
        </p:nvSpPr>
        <p:spPr>
          <a:xfrm>
            <a:off x="258002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Winner Model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gca291dbf8c_2_10"/>
          <p:cNvSpPr txBox="1"/>
          <p:nvPr>
            <p:ph idx="1" type="body"/>
          </p:nvPr>
        </p:nvSpPr>
        <p:spPr>
          <a:xfrm>
            <a:off x="611175" y="1171850"/>
            <a:ext cx="8008500" cy="32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-DE"/>
              <a:t>Transfer-Learning Model (</a:t>
            </a:r>
            <a:r>
              <a:rPr lang="de-DE"/>
              <a:t>Inception ResNet V2.0 + Xception V4), pre-trained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-DE"/>
              <a:t>Own Classificator Layers, trained -10 Epochs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-DE"/>
              <a:t>Accuracy:  0.434 in test *  and 0.514 in train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-DE"/>
              <a:t>Training time: 2 Stunden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F1 Weighted Score:0.499 </a:t>
            </a:r>
            <a:r>
              <a:rPr b="1" lang="de-DE" sz="1400">
                <a:solidFill>
                  <a:srgbClr val="000000"/>
                </a:solidFill>
              </a:rPr>
              <a:t>F1 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F1 Micro Score 0.516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ca291dbf8c_2_10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a291dbf8c_2_100"/>
          <p:cNvSpPr txBox="1"/>
          <p:nvPr>
            <p:ph idx="1" type="body"/>
          </p:nvPr>
        </p:nvSpPr>
        <p:spPr>
          <a:xfrm>
            <a:off x="317775" y="1195450"/>
            <a:ext cx="8567100" cy="3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-DE"/>
              <a:t>                    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de-DE"/>
            </a:br>
            <a:r>
              <a:rPr lang="de-DE"/>
              <a:t>Genres TMDb                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-DE"/>
              <a:t>Predicted                     </a:t>
            </a:r>
            <a:endParaRPr/>
          </a:p>
        </p:txBody>
      </p:sp>
      <p:sp>
        <p:nvSpPr>
          <p:cNvPr id="158" name="Google Shape;158;gca291dbf8c_2_100"/>
          <p:cNvSpPr txBox="1"/>
          <p:nvPr/>
        </p:nvSpPr>
        <p:spPr>
          <a:xfrm>
            <a:off x="2143075" y="3041100"/>
            <a:ext cx="18882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-DE" sz="1300">
                <a:solidFill>
                  <a:schemeClr val="lt1"/>
                </a:solidFill>
              </a:rPr>
              <a:t>Action, Science Fiction</a:t>
            </a:r>
            <a:endParaRPr sz="1700"/>
          </a:p>
        </p:txBody>
      </p:sp>
      <p:sp>
        <p:nvSpPr>
          <p:cNvPr id="159" name="Google Shape;159;gca291dbf8c_2_100"/>
          <p:cNvSpPr txBox="1"/>
          <p:nvPr>
            <p:ph type="title"/>
          </p:nvPr>
        </p:nvSpPr>
        <p:spPr>
          <a:xfrm>
            <a:off x="258002" y="18117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Reality Check on favorite Movies of the team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ca291dbf8c_2_100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161" name="Google Shape;161;gca291dbf8c_2_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2175" y="842475"/>
            <a:ext cx="1232859" cy="1840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ca291dbf8c_2_1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9549" y="842475"/>
            <a:ext cx="1232850" cy="1840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ca291dbf8c_2_1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47562" y="889014"/>
            <a:ext cx="1232850" cy="1808687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ca291dbf8c_2_100"/>
          <p:cNvSpPr txBox="1"/>
          <p:nvPr/>
        </p:nvSpPr>
        <p:spPr>
          <a:xfrm>
            <a:off x="4216725" y="2989350"/>
            <a:ext cx="21768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de-DE" sz="1300">
                <a:solidFill>
                  <a:schemeClr val="lt1"/>
                </a:solidFill>
              </a:rPr>
              <a:t>Action, Comedy, </a:t>
            </a:r>
            <a:br>
              <a:rPr lang="de-DE" sz="1300">
                <a:solidFill>
                  <a:schemeClr val="lt1"/>
                </a:solidFill>
              </a:rPr>
            </a:br>
            <a:r>
              <a:rPr lang="de-DE" sz="1300">
                <a:solidFill>
                  <a:schemeClr val="lt1"/>
                </a:solidFill>
              </a:rPr>
              <a:t>Science Fiction, Family</a:t>
            </a:r>
            <a:endParaRPr sz="1300"/>
          </a:p>
        </p:txBody>
      </p:sp>
      <p:sp>
        <p:nvSpPr>
          <p:cNvPr id="165" name="Google Shape;165;gca291dbf8c_2_100"/>
          <p:cNvSpPr txBox="1"/>
          <p:nvPr/>
        </p:nvSpPr>
        <p:spPr>
          <a:xfrm>
            <a:off x="2143075" y="3708050"/>
            <a:ext cx="20265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-DE" sz="1300">
                <a:solidFill>
                  <a:schemeClr val="lt1"/>
                </a:solidFill>
              </a:rPr>
              <a:t>Action, Science Fiction, Thriller</a:t>
            </a:r>
            <a:endParaRPr sz="1700"/>
          </a:p>
        </p:txBody>
      </p:sp>
      <p:sp>
        <p:nvSpPr>
          <p:cNvPr id="166" name="Google Shape;166;gca291dbf8c_2_100"/>
          <p:cNvSpPr txBox="1"/>
          <p:nvPr/>
        </p:nvSpPr>
        <p:spPr>
          <a:xfrm>
            <a:off x="4216725" y="3706550"/>
            <a:ext cx="21768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de-DE" sz="1300">
                <a:solidFill>
                  <a:schemeClr val="lt1"/>
                </a:solidFill>
              </a:rPr>
              <a:t>Action</a:t>
            </a:r>
            <a:r>
              <a:rPr lang="de-DE" sz="1300">
                <a:solidFill>
                  <a:schemeClr val="lt1"/>
                </a:solidFill>
              </a:rPr>
              <a:t>, Comedy, </a:t>
            </a:r>
            <a:br>
              <a:rPr lang="de-DE" sz="1300">
                <a:solidFill>
                  <a:schemeClr val="lt1"/>
                </a:solidFill>
              </a:rPr>
            </a:br>
            <a:r>
              <a:rPr lang="de-DE" sz="1300">
                <a:solidFill>
                  <a:schemeClr val="lt1"/>
                </a:solidFill>
              </a:rPr>
              <a:t>Science Fiction, </a:t>
            </a:r>
            <a:r>
              <a:rPr lang="de-DE" sz="1300">
                <a:solidFill>
                  <a:schemeClr val="lt1"/>
                </a:solidFill>
              </a:rPr>
              <a:t>Family</a:t>
            </a:r>
            <a:endParaRPr sz="1300"/>
          </a:p>
        </p:txBody>
      </p:sp>
      <p:sp>
        <p:nvSpPr>
          <p:cNvPr id="167" name="Google Shape;167;gca291dbf8c_2_100"/>
          <p:cNvSpPr txBox="1"/>
          <p:nvPr/>
        </p:nvSpPr>
        <p:spPr>
          <a:xfrm>
            <a:off x="6578925" y="2995625"/>
            <a:ext cx="17310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de-DE" sz="1300">
                <a:solidFill>
                  <a:schemeClr val="lt1"/>
                </a:solidFill>
              </a:rPr>
              <a:t>Drama, Thriller, </a:t>
            </a:r>
            <a:r>
              <a:rPr lang="de-DE" sz="1300">
                <a:solidFill>
                  <a:schemeClr val="lt1"/>
                </a:solidFill>
              </a:rPr>
              <a:t>Crime, </a:t>
            </a:r>
            <a:r>
              <a:rPr lang="de-DE" sz="1300">
                <a:solidFill>
                  <a:schemeClr val="lt1"/>
                </a:solidFill>
              </a:rPr>
              <a:t>Horror</a:t>
            </a:r>
            <a:endParaRPr sz="1300"/>
          </a:p>
        </p:txBody>
      </p:sp>
      <p:sp>
        <p:nvSpPr>
          <p:cNvPr id="168" name="Google Shape;168;gca291dbf8c_2_100"/>
          <p:cNvSpPr txBox="1"/>
          <p:nvPr/>
        </p:nvSpPr>
        <p:spPr>
          <a:xfrm>
            <a:off x="6578925" y="3706550"/>
            <a:ext cx="1666800" cy="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de-DE" sz="1350">
                <a:solidFill>
                  <a:srgbClr val="FFFFFF"/>
                </a:solidFill>
              </a:rPr>
              <a:t>Drama,Thriller</a:t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ca291dbf8c_0_5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Technical Details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ca291dbf8c_0_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ca291dbf8c_1_24"/>
          <p:cNvSpPr txBox="1"/>
          <p:nvPr>
            <p:ph type="title"/>
          </p:nvPr>
        </p:nvSpPr>
        <p:spPr>
          <a:xfrm>
            <a:off x="257127" y="1238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Management of Artefacts</a:t>
            </a:r>
            <a:endParaRPr/>
          </a:p>
        </p:txBody>
      </p:sp>
      <p:sp>
        <p:nvSpPr>
          <p:cNvPr id="181" name="Google Shape;181;gca291dbf8c_1_24"/>
          <p:cNvSpPr txBox="1"/>
          <p:nvPr>
            <p:ph idx="1" type="body"/>
          </p:nvPr>
        </p:nvSpPr>
        <p:spPr>
          <a:xfrm>
            <a:off x="628825" y="971550"/>
            <a:ext cx="8257200" cy="32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Git-Hub</a:t>
            </a:r>
            <a:endParaRPr/>
          </a:p>
          <a:p>
            <a:pPr indent="-317500" lvl="0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Source code</a:t>
            </a:r>
            <a:endParaRPr/>
          </a:p>
          <a:p>
            <a:pPr indent="-317500" lvl="0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Small data files (up to 25 MB)</a:t>
            </a:r>
            <a:br>
              <a:rPr lang="de-DE"/>
            </a:b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Google-Drive</a:t>
            </a:r>
            <a:endParaRPr/>
          </a:p>
          <a:p>
            <a:pPr indent="-317500" lvl="0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Movie posters (images) within ZIP archives</a:t>
            </a:r>
            <a:endParaRPr/>
          </a:p>
          <a:p>
            <a:pPr indent="-317500" lvl="0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Presentation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ca291dbf8c_1_24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ca291dbf8c_2_33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Development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gca291dbf8c_2_33"/>
          <p:cNvSpPr txBox="1"/>
          <p:nvPr>
            <p:ph idx="1" type="body"/>
          </p:nvPr>
        </p:nvSpPr>
        <p:spPr>
          <a:xfrm>
            <a:off x="514400" y="1171850"/>
            <a:ext cx="8370600" cy="32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00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Python ML and Deep Learning Tools</a:t>
            </a:r>
            <a:br>
              <a:rPr lang="de-DE"/>
            </a:br>
            <a:endParaRPr/>
          </a:p>
          <a:p>
            <a:pPr indent="-317500" lvl="0" marL="45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Development Environments</a:t>
            </a:r>
            <a:endParaRPr/>
          </a:p>
          <a:p>
            <a:pPr indent="-317500" lvl="0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Google Colab</a:t>
            </a:r>
            <a:endParaRPr/>
          </a:p>
          <a:p>
            <a:pPr indent="-317500" lvl="0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Kaggle Notebooks and Dataframe</a:t>
            </a:r>
            <a:endParaRPr/>
          </a:p>
          <a:p>
            <a:pPr indent="-317500" lvl="0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Local Jupyter Lab</a:t>
            </a:r>
            <a:endParaRPr/>
          </a:p>
          <a:p>
            <a:pPr indent="-317500" lvl="0" marL="809999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Local Visual Studio Code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ca291dbf8c_2_33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a291dbf8c_2_17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Preprocessing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ca291dbf8c_2_17"/>
          <p:cNvSpPr txBox="1"/>
          <p:nvPr>
            <p:ph idx="1" type="body"/>
          </p:nvPr>
        </p:nvSpPr>
        <p:spPr>
          <a:xfrm>
            <a:off x="485753" y="860116"/>
            <a:ext cx="8628000" cy="32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Jupyter Notebooks 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Using downloaded file for looping all movies</a:t>
            </a:r>
            <a:r>
              <a:rPr lang="de-DE"/>
              <a:t> of  </a:t>
            </a:r>
            <a:br>
              <a:rPr lang="de-DE"/>
            </a:br>
            <a:r>
              <a:rPr lang="de-DE"/>
              <a:t>Movie-Poster-Database (TMDb)</a:t>
            </a:r>
            <a:br>
              <a:rPr lang="de-DE"/>
            </a:b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Fetching movie metadata using the API of TMDb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Fetching movie posters (JPG images) via TMDb API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Storage of resulting data frames for train- and test sets </a:t>
            </a:r>
            <a:br>
              <a:rPr lang="de-DE"/>
            </a:br>
            <a:r>
              <a:rPr lang="de-DE"/>
              <a:t>in parquet files</a:t>
            </a:r>
            <a:br>
              <a:rPr lang="de-DE"/>
            </a:b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Storage of images to Google-Drive and Kaggle dataset</a:t>
            </a:r>
            <a:endParaRPr/>
          </a:p>
        </p:txBody>
      </p:sp>
      <p:sp>
        <p:nvSpPr>
          <p:cNvPr id="198" name="Google Shape;198;gca291dbf8c_2_17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a291dbf8c_0_56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Preprocessing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gca291dbf8c_0_56"/>
          <p:cNvSpPr txBox="1"/>
          <p:nvPr>
            <p:ph idx="1" type="body"/>
          </p:nvPr>
        </p:nvSpPr>
        <p:spPr>
          <a:xfrm>
            <a:off x="676825" y="1184650"/>
            <a:ext cx="8185200" cy="32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 sz="1700">
                <a:solidFill>
                  <a:srgbClr val="FFFFFF"/>
                </a:solidFill>
              </a:rPr>
              <a:t>Cleaned train dataset without </a:t>
            </a:r>
            <a:r>
              <a:rPr lang="de-DE" sz="1700">
                <a:solidFill>
                  <a:srgbClr val="FFFFFF"/>
                </a:solidFill>
              </a:rPr>
              <a:t>posters </a:t>
            </a:r>
            <a:br>
              <a:rPr lang="de-DE" sz="1700">
                <a:solidFill>
                  <a:srgbClr val="FFFFFF"/>
                </a:solidFill>
              </a:rPr>
            </a:br>
            <a:r>
              <a:rPr lang="de-DE" sz="1700">
                <a:solidFill>
                  <a:srgbClr val="FFFFFF"/>
                </a:solidFill>
              </a:rPr>
              <a:t>(unbalanced 273,876 rows / balanced 15,015 rows)</a:t>
            </a:r>
            <a:br>
              <a:rPr lang="de-DE" sz="1700">
                <a:solidFill>
                  <a:srgbClr val="FFFFFF"/>
                </a:solidFill>
              </a:rPr>
            </a:br>
            <a:endParaRPr sz="17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 sz="1700">
                <a:solidFill>
                  <a:srgbClr val="FFFFFF"/>
                </a:solidFill>
              </a:rPr>
              <a:t>Categorical encoding of genres</a:t>
            </a:r>
            <a:br>
              <a:rPr lang="de-DE" sz="1700">
                <a:solidFill>
                  <a:srgbClr val="FFFFFF"/>
                </a:solidFill>
              </a:rPr>
            </a:br>
            <a:endParaRPr sz="17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 sz="1700">
                <a:solidFill>
                  <a:srgbClr val="FFFFFF"/>
                </a:solidFill>
              </a:rPr>
              <a:t>Testset</a:t>
            </a:r>
            <a:r>
              <a:rPr lang="de-DE" sz="1700">
                <a:solidFill>
                  <a:srgbClr val="FFFFFF"/>
                </a:solidFill>
              </a:rPr>
              <a:t> 1000 rows validated</a:t>
            </a:r>
            <a:br>
              <a:rPr lang="de-DE" sz="1700">
                <a:solidFill>
                  <a:srgbClr val="FFFFFF"/>
                </a:solidFill>
              </a:rPr>
            </a:br>
            <a:r>
              <a:rPr lang="de-DE" sz="1700">
                <a:solidFill>
                  <a:srgbClr val="FFFFFF"/>
                </a:solidFill>
              </a:rPr>
              <a:t>Missing images or genre</a:t>
            </a:r>
            <a:br>
              <a:rPr lang="de-DE" sz="1700">
                <a:solidFill>
                  <a:srgbClr val="FFFFFF"/>
                </a:solidFill>
              </a:rPr>
            </a:br>
            <a:r>
              <a:rPr lang="de-DE" sz="1700">
                <a:solidFill>
                  <a:srgbClr val="FFFFFF"/>
                </a:solidFill>
              </a:rPr>
              <a:t>Release-dates from 1924 to 2012</a:t>
            </a:r>
            <a:endParaRPr sz="1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05" name="Google Shape;205;gca291dbf8c_0_56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ca291dbf8c_2_48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Data Quality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gca291dbf8c_2_48"/>
          <p:cNvSpPr txBox="1"/>
          <p:nvPr>
            <p:ph idx="1" type="body"/>
          </p:nvPr>
        </p:nvSpPr>
        <p:spPr>
          <a:xfrm>
            <a:off x="638125" y="758925"/>
            <a:ext cx="8185200" cy="32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 sz="1700"/>
              <a:t>~500.000 Movies within TMDb</a:t>
            </a:r>
            <a:br>
              <a:rPr lang="de-DE" sz="1700"/>
            </a:br>
            <a:endParaRPr sz="17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 sz="1700"/>
              <a:t>~270.000 with valid image posters (21 GB)</a:t>
            </a:r>
            <a:br>
              <a:rPr lang="de-DE" sz="1700"/>
            </a:br>
            <a:endParaRPr sz="17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 sz="1700"/>
              <a:t>Movie release-dates from 1879 to 2030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12" name="Google Shape;212;gca291dbf8c_2_48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ca62d3e618_0_0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Poster Quality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ca62d3e618_0_0"/>
          <p:cNvSpPr txBox="1"/>
          <p:nvPr>
            <p:ph idx="12" type="sldNum"/>
          </p:nvPr>
        </p:nvSpPr>
        <p:spPr>
          <a:xfrm>
            <a:off x="8648424" y="48083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220" name="Google Shape;220;gca62d3e618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7125" y="3325261"/>
            <a:ext cx="1061750" cy="1432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ca62d3e618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1838" y="1090251"/>
            <a:ext cx="1118050" cy="168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gca62d3e618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0438" y="1081775"/>
            <a:ext cx="1118049" cy="1698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gca62d3e618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37588" y="998950"/>
            <a:ext cx="1200221" cy="1723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gca62d3e618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33950" y="1069175"/>
            <a:ext cx="1061747" cy="158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gca62d3e618_0_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44081" y="3343850"/>
            <a:ext cx="980870" cy="143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gca62d3e618_0_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58175" y="3230050"/>
            <a:ext cx="1118050" cy="1633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gca62d3e618_0_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169300" y="3267925"/>
            <a:ext cx="1118050" cy="16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gca62d3e618_0_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880437" y="3256699"/>
            <a:ext cx="1118061" cy="1580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ca62d3e618_0_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83250" y="1049000"/>
            <a:ext cx="1118037" cy="1698512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ca62d3e618_0_0"/>
          <p:cNvSpPr txBox="1"/>
          <p:nvPr/>
        </p:nvSpPr>
        <p:spPr>
          <a:xfrm>
            <a:off x="534713" y="729600"/>
            <a:ext cx="96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</a:rPr>
              <a:t>Classic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1" name="Google Shape;231;gca62d3e618_0_0"/>
          <p:cNvSpPr txBox="1"/>
          <p:nvPr/>
        </p:nvSpPr>
        <p:spPr>
          <a:xfrm>
            <a:off x="2055650" y="729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</a:rPr>
              <a:t>Old fashioned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2" name="Google Shape;232;gca62d3e618_0_0"/>
          <p:cNvSpPr txBox="1"/>
          <p:nvPr/>
        </p:nvSpPr>
        <p:spPr>
          <a:xfrm>
            <a:off x="608713" y="2891575"/>
            <a:ext cx="96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</a:rPr>
              <a:t>Comic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3" name="Google Shape;233;gca62d3e618_0_0"/>
          <p:cNvSpPr txBox="1"/>
          <p:nvPr/>
        </p:nvSpPr>
        <p:spPr>
          <a:xfrm>
            <a:off x="3973938" y="729600"/>
            <a:ext cx="96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</a:rPr>
              <a:t>Strange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4" name="Google Shape;234;gca62d3e618_0_0"/>
          <p:cNvSpPr txBox="1"/>
          <p:nvPr/>
        </p:nvSpPr>
        <p:spPr>
          <a:xfrm>
            <a:off x="3931092" y="2930322"/>
            <a:ext cx="123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</a:rPr>
              <a:t>No Picture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5" name="Google Shape;235;gca62d3e618_0_0"/>
          <p:cNvSpPr txBox="1"/>
          <p:nvPr/>
        </p:nvSpPr>
        <p:spPr>
          <a:xfrm>
            <a:off x="5579104" y="729600"/>
            <a:ext cx="123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</a:rPr>
              <a:t>Music Event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6" name="Google Shape;236;gca62d3e618_0_0"/>
          <p:cNvSpPr txBox="1"/>
          <p:nvPr/>
        </p:nvSpPr>
        <p:spPr>
          <a:xfrm>
            <a:off x="7097324" y="729600"/>
            <a:ext cx="177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</a:rPr>
              <a:t>Old fashioned too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7" name="Google Shape;237;gca62d3e618_0_0"/>
          <p:cNvSpPr txBox="1"/>
          <p:nvPr/>
        </p:nvSpPr>
        <p:spPr>
          <a:xfrm>
            <a:off x="2131856" y="2916100"/>
            <a:ext cx="145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</a:rPr>
              <a:t>Sports Event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8" name="Google Shape;238;gca62d3e618_0_0"/>
          <p:cNvSpPr txBox="1"/>
          <p:nvPr/>
        </p:nvSpPr>
        <p:spPr>
          <a:xfrm>
            <a:off x="5643755" y="2928584"/>
            <a:ext cx="134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</a:rPr>
              <a:t>Picture only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9" name="Google Shape;239;gca62d3e618_0_0"/>
          <p:cNvSpPr txBox="1"/>
          <p:nvPr/>
        </p:nvSpPr>
        <p:spPr>
          <a:xfrm>
            <a:off x="7397755" y="2941750"/>
            <a:ext cx="131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</a:rPr>
              <a:t>Picture only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ca291dbf8c_2_26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Modeling</a:t>
            </a:r>
            <a:endParaRPr/>
          </a:p>
        </p:txBody>
      </p:sp>
      <p:sp>
        <p:nvSpPr>
          <p:cNvPr id="246" name="Google Shape;246;gca291dbf8c_2_26"/>
          <p:cNvSpPr txBox="1"/>
          <p:nvPr>
            <p:ph idx="1" type="body"/>
          </p:nvPr>
        </p:nvSpPr>
        <p:spPr>
          <a:xfrm>
            <a:off x="813200" y="1195825"/>
            <a:ext cx="8071800" cy="2393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00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Keras API</a:t>
            </a:r>
            <a:endParaRPr/>
          </a:p>
          <a:p>
            <a:pPr indent="-317500" lvl="0" marL="45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Keras ImageDataGenerator and Tensorflow Datasets</a:t>
            </a:r>
            <a:br>
              <a:rPr lang="de-DE"/>
            </a:br>
            <a:r>
              <a:rPr lang="de-DE" sz="1700"/>
              <a:t>Resized images e.g. 299x299x3 for transfer learning</a:t>
            </a:r>
            <a:br>
              <a:rPr lang="de-DE" sz="1700"/>
            </a:br>
            <a:endParaRPr/>
          </a:p>
          <a:p>
            <a:pPr indent="-3175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Performance Issues in Colab and local environments</a:t>
            </a:r>
            <a:endParaRPr/>
          </a:p>
          <a:p>
            <a:pPr indent="-3175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Experiment with Kaggle environment und Windows AI Server</a:t>
            </a:r>
            <a:endParaRPr/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ca291dbf8c_2_26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a291dbf8c_0_4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Agenda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gca291dbf8c_0_4"/>
          <p:cNvSpPr txBox="1"/>
          <p:nvPr>
            <p:ph idx="1" type="body"/>
          </p:nvPr>
        </p:nvSpPr>
        <p:spPr>
          <a:xfrm>
            <a:off x="1399350" y="1400725"/>
            <a:ext cx="6345300" cy="32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7625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3900"/>
              <a:buAutoNum type="arabicPeriod"/>
            </a:pPr>
            <a:r>
              <a:rPr lang="de-DE" sz="3900">
                <a:solidFill>
                  <a:srgbClr val="FFFFFF"/>
                </a:solidFill>
              </a:rPr>
              <a:t>Management Overview </a:t>
            </a:r>
            <a:br>
              <a:rPr lang="de-DE" sz="3900">
                <a:solidFill>
                  <a:srgbClr val="FFFFFF"/>
                </a:solidFill>
              </a:rPr>
            </a:br>
            <a:endParaRPr sz="3900">
              <a:solidFill>
                <a:srgbClr val="FFFFFF"/>
              </a:solidFill>
            </a:endParaRPr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AutoNum type="arabicPeriod"/>
            </a:pPr>
            <a:r>
              <a:rPr lang="de-DE" sz="3900">
                <a:solidFill>
                  <a:srgbClr val="FFFFFF"/>
                </a:solidFill>
              </a:rPr>
              <a:t>Technical Details</a:t>
            </a:r>
            <a:endParaRPr sz="3300">
              <a:solidFill>
                <a:srgbClr val="FFFFFF"/>
              </a:solidFill>
            </a:endParaRPr>
          </a:p>
        </p:txBody>
      </p:sp>
      <p:sp>
        <p:nvSpPr>
          <p:cNvPr id="69" name="Google Shape;69;gca291dbf8c_0_4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ca291dbf8c_0_40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Tested </a:t>
            </a:r>
            <a:r>
              <a:rPr lang="de-DE">
                <a:latin typeface="Arial"/>
                <a:ea typeface="Arial"/>
                <a:cs typeface="Arial"/>
                <a:sym typeface="Arial"/>
              </a:rPr>
              <a:t>Models 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53" name="Google Shape;253;gca291dbf8c_0_40"/>
          <p:cNvGraphicFramePr/>
          <p:nvPr/>
        </p:nvGraphicFramePr>
        <p:xfrm>
          <a:off x="213325" y="87887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{4798E3CA-3794-4BFD-B01E-02AC3A2BDE0F}</a:tableStyleId>
              </a:tblPr>
              <a:tblGrid>
                <a:gridCol w="2142000"/>
                <a:gridCol w="2142000"/>
                <a:gridCol w="2142000"/>
                <a:gridCol w="2142000"/>
              </a:tblGrid>
              <a:tr h="573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Model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   </a:t>
                      </a:r>
                      <a:r>
                        <a:rPr b="1" lang="de-DE"/>
                        <a:t>F1 Weighted Score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     </a:t>
                      </a:r>
                      <a:r>
                        <a:rPr b="1" lang="de-DE"/>
                        <a:t>F1 Micro Score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         </a:t>
                      </a:r>
                      <a:r>
                        <a:rPr b="1" lang="de-DE"/>
                        <a:t>Training Set</a:t>
                      </a:r>
                      <a:endParaRPr b="1"/>
                    </a:p>
                  </a:txBody>
                  <a:tcPr marT="91425" marB="91425" marR="91425" marL="91425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2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/>
                        <a:t>Randomized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/>
                        <a:t>(Threshold 0.5)</a:t>
                      </a:r>
                      <a:endParaRPr/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0.079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0.076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-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78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/>
                        <a:t>Simple CNN (baseline)</a:t>
                      </a:r>
                      <a:endParaRPr/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0.395*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0.346*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~ </a:t>
                      </a:r>
                      <a:r>
                        <a:rPr lang="de-DE">
                          <a:solidFill>
                            <a:schemeClr val="dk1"/>
                          </a:solidFill>
                        </a:rPr>
                        <a:t>266.957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73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/>
                        <a:t>DenseNet</a:t>
                      </a:r>
                      <a:br>
                        <a:rPr lang="de-DE"/>
                      </a:br>
                      <a:r>
                        <a:rPr lang="de-DE"/>
                        <a:t>(per Class Threshold)</a:t>
                      </a:r>
                      <a:endParaRPr/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0.317*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0.510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0.363*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0.506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~ 266.957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73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/>
                        <a:t>Inception v3</a:t>
                      </a:r>
                      <a:endParaRPr/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0.344*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0.382*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DE">
                          <a:solidFill>
                            <a:schemeClr val="dk1"/>
                          </a:solidFill>
                        </a:rPr>
                        <a:t>~273.876</a:t>
                      </a:r>
                      <a:endParaRPr/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26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InceptionResNet V2 + Xception V4 + Custom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(Threshold 0.25)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0.375*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0.499 </a:t>
                      </a:r>
                      <a:endParaRPr b="1"/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0.417*</a:t>
                      </a:r>
                      <a:endParaRPr b="1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0.516 </a:t>
                      </a:r>
                      <a:endParaRPr b="1"/>
                    </a:p>
                  </a:txBody>
                  <a:tcPr marT="19050" marB="19050" marR="28575" marL="2857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~50.000 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de-DE"/>
                        <a:t>most popular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54" name="Google Shape;254;gca291dbf8c_0_40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55" name="Google Shape;255;gca291dbf8c_0_40"/>
          <p:cNvSpPr txBox="1"/>
          <p:nvPr/>
        </p:nvSpPr>
        <p:spPr>
          <a:xfrm>
            <a:off x="7546525" y="549850"/>
            <a:ext cx="2503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100">
                <a:solidFill>
                  <a:srgbClr val="FFFFFF"/>
                </a:solidFill>
              </a:rPr>
              <a:t>* </a:t>
            </a:r>
            <a:r>
              <a:rPr lang="de-DE" sz="1100">
                <a:solidFill>
                  <a:srgbClr val="FFFFFF"/>
                </a:solidFill>
              </a:rPr>
              <a:t>Threshold = 0.5</a:t>
            </a:r>
            <a:endParaRPr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ca291dbf8c_0_20"/>
          <p:cNvSpPr txBox="1"/>
          <p:nvPr>
            <p:ph type="title"/>
          </p:nvPr>
        </p:nvSpPr>
        <p:spPr>
          <a:xfrm>
            <a:off x="257129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Examine the Poster distribution (unbalanced)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gca291dbf8c_0_20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262" name="Google Shape;262;gca291dbf8c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269" y="743651"/>
            <a:ext cx="7425309" cy="394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ca291dbf8c_0_46"/>
          <p:cNvSpPr/>
          <p:nvPr/>
        </p:nvSpPr>
        <p:spPr>
          <a:xfrm>
            <a:off x="201600" y="829825"/>
            <a:ext cx="8782200" cy="4102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ca291dbf8c_0_46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RoC curve and Thresholds (DenseNet)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ca291dbf8c_0_46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270" name="Google Shape;270;gca291dbf8c_0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925" y="829875"/>
            <a:ext cx="4196071" cy="410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ca291dbf8c_0_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3675" y="1037100"/>
            <a:ext cx="4430123" cy="379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ca291dbf8c_0_67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Where we run? /  Kaggle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ca291dbf8c_0_67"/>
          <p:cNvSpPr txBox="1"/>
          <p:nvPr>
            <p:ph idx="1" type="body"/>
          </p:nvPr>
        </p:nvSpPr>
        <p:spPr>
          <a:xfrm>
            <a:off x="257125" y="1215699"/>
            <a:ext cx="8628000" cy="298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00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Kaggle Dataset for Images</a:t>
            </a:r>
            <a:endParaRPr/>
          </a:p>
          <a:p>
            <a:pPr indent="-3175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Version in Background</a:t>
            </a:r>
            <a:endParaRPr/>
          </a:p>
          <a:p>
            <a:pPr indent="-3175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Private Data 100 GB</a:t>
            </a:r>
            <a:endParaRPr/>
          </a:p>
          <a:p>
            <a:pPr indent="-3175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GPU 41 hrs per week</a:t>
            </a:r>
            <a:endParaRPr/>
          </a:p>
          <a:p>
            <a:pPr indent="-3175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TPU 30 hrs per week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8" name="Google Shape;278;gca291dbf8c_0_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7400" y="1338925"/>
            <a:ext cx="4074925" cy="227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gca291dbf8c_0_67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ca291dbf8c_1_32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Where we run? /  AI Server 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gca291dbf8c_1_32"/>
          <p:cNvSpPr txBox="1"/>
          <p:nvPr>
            <p:ph idx="1" type="body"/>
          </p:nvPr>
        </p:nvSpPr>
        <p:spPr>
          <a:xfrm>
            <a:off x="145028" y="873016"/>
            <a:ext cx="8628000" cy="32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0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                      Remote Desktop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0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CPU: </a:t>
            </a:r>
            <a:br>
              <a:rPr lang="de-DE"/>
            </a:br>
            <a:r>
              <a:rPr lang="de-DE"/>
              <a:t>2 x Intel® Xeon® CPU 55-2690 v4 @ 2.60GHz (28 cores)</a:t>
            </a:r>
            <a:br>
              <a:rPr lang="de-DE"/>
            </a:br>
            <a:r>
              <a:rPr lang="de-DE"/>
              <a:t>(all in all 56 logical processors)</a:t>
            </a:r>
            <a:br>
              <a:rPr lang="de-DE"/>
            </a:br>
            <a:endParaRPr/>
          </a:p>
          <a:p>
            <a:pPr indent="-3175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RAM: 128 GB</a:t>
            </a:r>
            <a:endParaRPr/>
          </a:p>
          <a:p>
            <a:pPr indent="-3175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GPU: 2 x NVIDIA Tesla K80 (11 GB), CUDA 11.2</a:t>
            </a:r>
            <a:endParaRPr/>
          </a:p>
          <a:p>
            <a:pPr indent="-3175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Disks: 2 x DEL PERC H730 Mini SCSI Disk Device (149 GB, 1.74 TB)</a:t>
            </a:r>
            <a:endParaRPr/>
          </a:p>
          <a:p>
            <a:pPr indent="-317500" lvl="0" marL="4500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de-DE"/>
              <a:t>OS: Windows Server 2019 Standard 64-bit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ca291dbf8c_1_32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288" name="Google Shape;288;gca291dbf8c_1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352" y="682600"/>
            <a:ext cx="1367050" cy="101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gca291dbf8c_1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69525" y="1825950"/>
            <a:ext cx="1278050" cy="136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ca291dbf8c_2_55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Results Performance Measurements</a:t>
            </a:r>
            <a:endParaRPr/>
          </a:p>
        </p:txBody>
      </p:sp>
      <p:sp>
        <p:nvSpPr>
          <p:cNvPr id="296" name="Google Shape;296;gca291dbf8c_2_55"/>
          <p:cNvSpPr txBox="1"/>
          <p:nvPr>
            <p:ph idx="1" type="body"/>
          </p:nvPr>
        </p:nvSpPr>
        <p:spPr>
          <a:xfrm>
            <a:off x="260100" y="757325"/>
            <a:ext cx="8775300" cy="2393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-DE"/>
              <a:t>Test scenario: VGG16 Net, 2 epochs measured, 15k training sets, mirrored strategies</a:t>
            </a:r>
            <a:endParaRPr/>
          </a:p>
          <a:p>
            <a:pPr indent="-317499" lvl="0" marL="90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2 GPUs are 24 times faster than 56 CPUs</a:t>
            </a:r>
            <a:br>
              <a:rPr lang="de-DE"/>
            </a:br>
            <a:endParaRPr/>
          </a:p>
          <a:p>
            <a:pPr indent="-317499" lvl="0" marL="90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2 GPUs are 1.6 times faster than 1 GPU</a:t>
            </a:r>
            <a:br>
              <a:rPr lang="de-DE"/>
            </a:br>
            <a:endParaRPr/>
          </a:p>
          <a:p>
            <a:pPr indent="-317499" lvl="0" marL="90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2 GPUs are 1.5 times faster using tf.dataset (cached) </a:t>
            </a:r>
            <a:br>
              <a:rPr lang="de-DE"/>
            </a:br>
            <a:r>
              <a:rPr lang="de-DE"/>
              <a:t>instead of ImageDataGenerator</a:t>
            </a:r>
            <a:br>
              <a:rPr lang="de-DE"/>
            </a:br>
            <a:r>
              <a:rPr lang="de-DE"/>
              <a:t>for 1 GPU and CPUs there are no impact measured</a:t>
            </a:r>
            <a:br>
              <a:rPr lang="de-DE"/>
            </a:br>
            <a:endParaRPr/>
          </a:p>
          <a:p>
            <a:pPr indent="-317499" lvl="0" marL="90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Tensorboard callback does not slow down the training</a:t>
            </a:r>
            <a:br>
              <a:rPr lang="de-DE"/>
            </a:br>
            <a:endParaRPr/>
          </a:p>
          <a:p>
            <a:pPr indent="-317499" lvl="0" marL="90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/>
              <a:t>NVIDIA Collective Communication Library (NCCL) not working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-DE" sz="1100"/>
              <a:t>                                                                                                               </a:t>
            </a:r>
            <a:endParaRPr sz="1100"/>
          </a:p>
          <a:p>
            <a:pPr indent="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ca291dbf8c_2_55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"/>
          <p:cNvSpPr txBox="1"/>
          <p:nvPr>
            <p:ph idx="1" type="body"/>
          </p:nvPr>
        </p:nvSpPr>
        <p:spPr>
          <a:xfrm>
            <a:off x="89011" y="1612828"/>
            <a:ext cx="8628096" cy="7866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-DE" sz="7200">
                <a:solidFill>
                  <a:schemeClr val="dk2"/>
                </a:solidFill>
              </a:rPr>
              <a:t>BACKUP</a:t>
            </a:r>
            <a:endParaRPr sz="7200">
              <a:solidFill>
                <a:schemeClr val="dk2"/>
              </a:solidFill>
            </a:endParaRPr>
          </a:p>
        </p:txBody>
      </p:sp>
      <p:sp>
        <p:nvSpPr>
          <p:cNvPr id="303" name="Google Shape;303;p5"/>
          <p:cNvSpPr txBox="1"/>
          <p:nvPr>
            <p:ph idx="12" type="sldNum"/>
          </p:nvPr>
        </p:nvSpPr>
        <p:spPr>
          <a:xfrm>
            <a:off x="8572224" y="4732180"/>
            <a:ext cx="289766" cy="21798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a291dbf8c_2_66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Usage of 2 GPUs on Win AI Server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gca291dbf8c_2_66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311" name="Google Shape;311;gca291dbf8c_2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275" y="963875"/>
            <a:ext cx="5572125" cy="3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a291dbf8c_2_77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2 GPUs using tf.dataset (cached)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ca291dbf8c_2_77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319" name="Google Shape;319;gca291dbf8c_2_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650" y="739845"/>
            <a:ext cx="7576402" cy="4238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gca291dbf8c_0_13"/>
          <p:cNvPicPr preferRelativeResize="0"/>
          <p:nvPr/>
        </p:nvPicPr>
        <p:blipFill rotWithShape="1">
          <a:blip r:embed="rId3">
            <a:alphaModFix/>
          </a:blip>
          <a:srcRect b="7978" l="0" r="0" t="0"/>
          <a:stretch/>
        </p:blipFill>
        <p:spPr>
          <a:xfrm>
            <a:off x="554275" y="1238175"/>
            <a:ext cx="3133950" cy="344232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gca291dbf8c_0_13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Mission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ca291dbf8c_0_13"/>
          <p:cNvSpPr txBox="1"/>
          <p:nvPr>
            <p:ph idx="1" type="body"/>
          </p:nvPr>
        </p:nvSpPr>
        <p:spPr>
          <a:xfrm>
            <a:off x="4610502" y="1116025"/>
            <a:ext cx="3487500" cy="32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-DE"/>
              <a:t>Mission</a:t>
            </a:r>
            <a:r>
              <a:rPr lang="de-DE"/>
              <a:t>: Create one model, which can predict the genre(art) of a given poster.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-DE"/>
              <a:t>No matter the: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-DE"/>
              <a:t>Size, release date or pop</a:t>
            </a:r>
            <a:r>
              <a:rPr lang="de-DE"/>
              <a:t>ularity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de-DE"/>
              <a:t>Find it !!!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gca291dbf8c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2987" y="3535200"/>
            <a:ext cx="1263924" cy="78122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gca291dbf8c_0_13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a291dbf8c_0_28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Our Approach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gca291dbf8c_0_28"/>
          <p:cNvSpPr txBox="1"/>
          <p:nvPr>
            <p:ph idx="1" type="body"/>
          </p:nvPr>
        </p:nvSpPr>
        <p:spPr>
          <a:xfrm>
            <a:off x="311475" y="1051575"/>
            <a:ext cx="8628000" cy="32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>
                <a:solidFill>
                  <a:srgbClr val="FFFFFF"/>
                </a:solidFill>
              </a:rPr>
              <a:t>Multilabel problem understanding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>
                <a:solidFill>
                  <a:srgbClr val="FFFFFF"/>
                </a:solidFill>
              </a:rPr>
              <a:t>Unbalanced dataset in the meaning of genres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>
                <a:solidFill>
                  <a:srgbClr val="FFFFFF"/>
                </a:solidFill>
              </a:rPr>
              <a:t>Size of the dataset was appropriate for using CNN models</a:t>
            </a:r>
            <a:br>
              <a:rPr lang="de-DE">
                <a:solidFill>
                  <a:srgbClr val="FFFFFF"/>
                </a:solidFill>
              </a:rPr>
            </a:br>
            <a:r>
              <a:rPr lang="de-DE" sz="1700"/>
              <a:t>~270.000 with valid image posters</a:t>
            </a:r>
            <a:endParaRPr sz="17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>
                <a:solidFill>
                  <a:srgbClr val="FFFFFF"/>
                </a:solidFill>
              </a:rPr>
              <a:t>Existing models (pretrained models) or creation of a new one and trained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>
                <a:solidFill>
                  <a:srgbClr val="FFFFFF"/>
                </a:solidFill>
              </a:rPr>
              <a:t>W</a:t>
            </a:r>
            <a:r>
              <a:rPr lang="de-DE">
                <a:solidFill>
                  <a:srgbClr val="FFFFFF"/>
                </a:solidFill>
              </a:rPr>
              <a:t>e choose metrics that fits for this problem</a:t>
            </a:r>
            <a:endParaRPr i="1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5" name="Google Shape;85;gca291dbf8c_0_28"/>
          <p:cNvSpPr txBox="1"/>
          <p:nvPr/>
        </p:nvSpPr>
        <p:spPr>
          <a:xfrm>
            <a:off x="156575" y="4703625"/>
            <a:ext cx="732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https://kobiso.github.io/Computer-Vision-Leaderboard/imagenet.html</a:t>
            </a:r>
            <a:endParaRPr/>
          </a:p>
        </p:txBody>
      </p:sp>
      <p:sp>
        <p:nvSpPr>
          <p:cNvPr id="86" name="Google Shape;86;gca291dbf8c_0_28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a291dbf8c_1_48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Multilabel problem understanding</a:t>
            </a:r>
            <a:r>
              <a:rPr lang="de-DE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sp>
        <p:nvSpPr>
          <p:cNvPr id="93" name="Google Shape;93;gca291dbf8c_1_48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94" name="Google Shape;94;gca291dbf8c_1_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150" y="792300"/>
            <a:ext cx="7359474" cy="39920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ca291dbf8c_1_48"/>
          <p:cNvSpPr txBox="1"/>
          <p:nvPr/>
        </p:nvSpPr>
        <p:spPr>
          <a:xfrm>
            <a:off x="6593100" y="3530100"/>
            <a:ext cx="503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1600">
                <a:solidFill>
                  <a:srgbClr val="FF00FF"/>
                </a:solidFill>
              </a:rPr>
              <a:t>Top 20</a:t>
            </a:r>
            <a:endParaRPr b="1" sz="160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a291dbf8c_1_56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Unbalanced dataset in genres</a:t>
            </a:r>
            <a:endParaRPr/>
          </a:p>
        </p:txBody>
      </p:sp>
      <p:sp>
        <p:nvSpPr>
          <p:cNvPr id="102" name="Google Shape;102;gca291dbf8c_1_56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103" name="Google Shape;103;gca291dbf8c_1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750" y="836538"/>
            <a:ext cx="8400753" cy="337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gca291dbf8c_1_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0725" y="4055125"/>
            <a:ext cx="620024" cy="94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ca291dbf8c_1_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0750" y="4055125"/>
            <a:ext cx="620026" cy="94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ca291dbf8c_1_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62274" y="3950325"/>
            <a:ext cx="620024" cy="925067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ca291dbf8c_1_56"/>
          <p:cNvSpPr txBox="1"/>
          <p:nvPr/>
        </p:nvSpPr>
        <p:spPr>
          <a:xfrm>
            <a:off x="7710600" y="984250"/>
            <a:ext cx="503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1600">
                <a:solidFill>
                  <a:srgbClr val="FF00FF"/>
                </a:solidFill>
              </a:rPr>
              <a:t>Top 20</a:t>
            </a:r>
            <a:endParaRPr b="1" sz="1600">
              <a:solidFill>
                <a:srgbClr val="FF00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a291dbf8c_1_64"/>
          <p:cNvSpPr txBox="1"/>
          <p:nvPr>
            <p:ph type="title"/>
          </p:nvPr>
        </p:nvSpPr>
        <p:spPr>
          <a:xfrm>
            <a:off x="257127" y="1238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Size of the dataset</a:t>
            </a:r>
            <a:endParaRPr/>
          </a:p>
        </p:txBody>
      </p:sp>
      <p:sp>
        <p:nvSpPr>
          <p:cNvPr id="114" name="Google Shape;114;gca291dbf8c_1_64"/>
          <p:cNvSpPr txBox="1"/>
          <p:nvPr>
            <p:ph idx="1" type="body"/>
          </p:nvPr>
        </p:nvSpPr>
        <p:spPr>
          <a:xfrm>
            <a:off x="259163" y="711264"/>
            <a:ext cx="8628000" cy="364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de-DE">
                <a:solidFill>
                  <a:srgbClr val="FFFFFF"/>
                </a:solidFill>
              </a:rPr>
              <a:t>Aprox </a:t>
            </a:r>
            <a:r>
              <a:rPr lang="de-DE" sz="1700"/>
              <a:t>~270.000 entries with valid posters images (21 GB) </a:t>
            </a:r>
            <a:endParaRPr sz="17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Char char="●"/>
            </a:pPr>
            <a:r>
              <a:rPr lang="de-DE">
                <a:solidFill>
                  <a:srgbClr val="FFFFFF"/>
                </a:solidFill>
              </a:rPr>
              <a:t>The dataset size was appropriate for using CNN models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ca291dbf8c_1_64"/>
          <p:cNvSpPr txBox="1"/>
          <p:nvPr>
            <p:ph idx="12" type="sldNum"/>
          </p:nvPr>
        </p:nvSpPr>
        <p:spPr>
          <a:xfrm>
            <a:off x="8572224" y="49607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116" name="Google Shape;116;gca291dbf8c_1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637" y="1704975"/>
            <a:ext cx="2563588" cy="2930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ca291dbf8c_1_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8063" y="1906999"/>
            <a:ext cx="1212449" cy="174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ca291dbf8c_1_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61249" y="2800350"/>
            <a:ext cx="762725" cy="1165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ca291dbf8c_1_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06250" y="2907595"/>
            <a:ext cx="1012050" cy="1511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ca291dbf8c_1_6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22250" y="3888650"/>
            <a:ext cx="330375" cy="53077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gca291dbf8c_1_64"/>
          <p:cNvSpPr/>
          <p:nvPr/>
        </p:nvSpPr>
        <p:spPr>
          <a:xfrm>
            <a:off x="2820838" y="3136900"/>
            <a:ext cx="516600" cy="33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gca291dbf8c_1_6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395912" y="4419425"/>
            <a:ext cx="352187" cy="530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ca291dbf8c_1_64"/>
          <p:cNvPicPr preferRelativeResize="0"/>
          <p:nvPr/>
        </p:nvPicPr>
        <p:blipFill rotWithShape="1">
          <a:blip r:embed="rId9">
            <a:alphaModFix/>
          </a:blip>
          <a:srcRect b="0" l="0" r="1361" t="0"/>
          <a:stretch/>
        </p:blipFill>
        <p:spPr>
          <a:xfrm>
            <a:off x="3337447" y="2269572"/>
            <a:ext cx="409033" cy="53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ca291dbf8c_1_6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652625" y="3564450"/>
            <a:ext cx="817951" cy="12566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ca291dbf8c_1_64"/>
          <p:cNvSpPr/>
          <p:nvPr/>
        </p:nvSpPr>
        <p:spPr>
          <a:xfrm>
            <a:off x="5118288" y="3136900"/>
            <a:ext cx="516600" cy="331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gca291dbf8c_1_6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658510" y="2570912"/>
            <a:ext cx="3482565" cy="1624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a291dbf8c_1_79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latin typeface="Arial"/>
                <a:ea typeface="Arial"/>
                <a:cs typeface="Arial"/>
                <a:sym typeface="Arial"/>
              </a:rPr>
              <a:t>Metrics - F1 score validated</a:t>
            </a:r>
            <a:endParaRPr/>
          </a:p>
        </p:txBody>
      </p:sp>
      <p:sp>
        <p:nvSpPr>
          <p:cNvPr id="133" name="Google Shape;133;gca291dbf8c_1_79"/>
          <p:cNvSpPr txBox="1"/>
          <p:nvPr>
            <p:ph idx="1" type="body"/>
          </p:nvPr>
        </p:nvSpPr>
        <p:spPr>
          <a:xfrm>
            <a:off x="257128" y="1171841"/>
            <a:ext cx="8628000" cy="320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ca291dbf8c_1_79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135" name="Google Shape;135;gca291dbf8c_1_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2125" y="966925"/>
            <a:ext cx="4998051" cy="348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ca291dbf8c_1_71"/>
          <p:cNvSpPr txBox="1"/>
          <p:nvPr>
            <p:ph type="title"/>
          </p:nvPr>
        </p:nvSpPr>
        <p:spPr>
          <a:xfrm>
            <a:off x="257127" y="200020"/>
            <a:ext cx="8628000" cy="39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4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e-D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Using e</a:t>
            </a:r>
            <a:r>
              <a:rPr lang="de-D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xisting model or build up a new one? </a:t>
            </a:r>
            <a:endParaRPr sz="4600"/>
          </a:p>
        </p:txBody>
      </p:sp>
      <p:sp>
        <p:nvSpPr>
          <p:cNvPr id="142" name="Google Shape;142;gca291dbf8c_1_71"/>
          <p:cNvSpPr txBox="1"/>
          <p:nvPr>
            <p:ph idx="12" type="sldNum"/>
          </p:nvPr>
        </p:nvSpPr>
        <p:spPr>
          <a:xfrm>
            <a:off x="8572224" y="4732180"/>
            <a:ext cx="289800" cy="21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pic>
        <p:nvPicPr>
          <p:cNvPr id="143" name="Google Shape;143;gca291dbf8c_1_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450" y="1055951"/>
            <a:ext cx="8305526" cy="346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arissa-Design">
  <a:themeElements>
    <a:clrScheme name="Larissa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Sec Mastertemplate Keynote">
  <a:themeElements>
    <a:clrScheme name="Telekom Screenfarben">
      <a:dk1>
        <a:srgbClr val="4B4B4B"/>
      </a:dk1>
      <a:lt1>
        <a:srgbClr val="FFFFFF"/>
      </a:lt1>
      <a:dk2>
        <a:srgbClr val="E20074"/>
      </a:dk2>
      <a:lt2>
        <a:srgbClr val="A4A4A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E20074"/>
      </a:hlink>
      <a:folHlink>
        <a:srgbClr val="6C6C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Taprogge, Moritz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0x0101005C20CA6DDF244D888A27BAB14745BAC1005346A1250844584D9A09AE0699B5E170</vt:lpwstr>
  </property>
</Properties>
</file>